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6.jpg" ContentType="image/pn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12" r:id="rId1"/>
  </p:sldMasterIdLst>
  <p:notesMasterIdLst>
    <p:notesMasterId r:id="rId29"/>
  </p:notesMasterIdLst>
  <p:sldIdLst>
    <p:sldId id="256" r:id="rId2"/>
    <p:sldId id="342" r:id="rId3"/>
    <p:sldId id="307" r:id="rId4"/>
    <p:sldId id="356" r:id="rId5"/>
    <p:sldId id="368" r:id="rId6"/>
    <p:sldId id="386" r:id="rId7"/>
    <p:sldId id="383" r:id="rId8"/>
    <p:sldId id="358" r:id="rId9"/>
    <p:sldId id="382" r:id="rId10"/>
    <p:sldId id="385" r:id="rId11"/>
    <p:sldId id="372" r:id="rId12"/>
    <p:sldId id="384" r:id="rId13"/>
    <p:sldId id="381" r:id="rId14"/>
    <p:sldId id="380" r:id="rId15"/>
    <p:sldId id="379" r:id="rId16"/>
    <p:sldId id="360" r:id="rId17"/>
    <p:sldId id="389" r:id="rId18"/>
    <p:sldId id="390" r:id="rId19"/>
    <p:sldId id="364" r:id="rId20"/>
    <p:sldId id="388" r:id="rId21"/>
    <p:sldId id="392" r:id="rId22"/>
    <p:sldId id="391" r:id="rId23"/>
    <p:sldId id="396" r:id="rId24"/>
    <p:sldId id="387" r:id="rId25"/>
    <p:sldId id="393" r:id="rId26"/>
    <p:sldId id="394" r:id="rId27"/>
    <p:sldId id="371" r:id="rId2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4897DF0-AB73-4357-B40D-ABD2836624FE}">
          <p14:sldIdLst>
            <p14:sldId id="256"/>
          </p14:sldIdLst>
        </p14:section>
        <p14:section name="Intro and Agenda" id="{C750F88C-3106-4751-AA54-C88B2DEF093C}">
          <p14:sldIdLst>
            <p14:sldId id="342"/>
            <p14:sldId id="307"/>
          </p14:sldIdLst>
        </p14:section>
        <p14:section name="Look Beyond Immediate Tasks To Take on Complex Challenges" id="{4A6CB10D-DE5E-4E27-8864-C016C19FB968}">
          <p14:sldIdLst>
            <p14:sldId id="356"/>
          </p14:sldIdLst>
        </p14:section>
        <p14:section name="Value-Based, Servant Leadership Starts with YOU" id="{EDEC7709-FB60-40C6-9514-8DE46707060F}">
          <p14:sldIdLst>
            <p14:sldId id="368"/>
          </p14:sldIdLst>
        </p14:section>
        <p14:section name="Servant Leaders Who Make Work Meaningful" id="{D3F9E3F6-FA90-4897-A02F-7C5A399E0271}">
          <p14:sldIdLst>
            <p14:sldId id="386"/>
            <p14:sldId id="383"/>
            <p14:sldId id="358"/>
            <p14:sldId id="382"/>
          </p14:sldIdLst>
        </p14:section>
        <p14:section name="How to Exercise Servant Leadership: High Strength and High Warmth" id="{968B66EF-C23F-43E2-ABB8-159A0AF23A00}">
          <p14:sldIdLst>
            <p14:sldId id="385"/>
            <p14:sldId id="372"/>
            <p14:sldId id="384"/>
            <p14:sldId id="381"/>
            <p14:sldId id="380"/>
          </p14:sldIdLst>
        </p14:section>
        <p14:section name="Encouraging Pro-Social Behavior in Others" id="{AAC35428-144E-4C0E-A4F3-DBBB371A7BEA}">
          <p14:sldIdLst>
            <p14:sldId id="379"/>
            <p14:sldId id="360"/>
          </p14:sldIdLst>
        </p14:section>
        <p14:section name="Creating a Collaborative, Co-Creative Workplace: Outward Mindset" id="{17E174A0-D74C-45F5-83B2-62CA20777BF5}">
          <p14:sldIdLst>
            <p14:sldId id="389"/>
            <p14:sldId id="390"/>
            <p14:sldId id="364"/>
            <p14:sldId id="388"/>
            <p14:sldId id="392"/>
            <p14:sldId id="391"/>
            <p14:sldId id="396"/>
          </p14:sldIdLst>
        </p14:section>
        <p14:section name="Servant Leadership Based on Your Values" id="{9CF3135B-7217-4564-A7C6-805C705F2F2C}">
          <p14:sldIdLst>
            <p14:sldId id="387"/>
            <p14:sldId id="393"/>
          </p14:sldIdLst>
        </p14:section>
        <p14:section name="Close" id="{269871FC-5C29-49A3-BE14-320692A6660B}">
          <p14:sldIdLst>
            <p14:sldId id="394"/>
            <p14:sldId id="3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9F57"/>
    <a:srgbClr val="008080"/>
    <a:srgbClr val="800000"/>
    <a:srgbClr val="990033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77410" autoAdjust="0"/>
  </p:normalViewPr>
  <p:slideViewPr>
    <p:cSldViewPr snapToGrid="0">
      <p:cViewPr varScale="1">
        <p:scale>
          <a:sx n="87" d="100"/>
          <a:sy n="87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CBEB41-9F10-4A94-BE2E-7EA6D77ADC5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FEE2CC-3D3A-4A2D-AEBA-65B77BC83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0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EE2CC-3D3A-4A2D-AEBA-65B77BC83D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51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43660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14716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80202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rtl="0">
              <a:lnSpc>
                <a:spcPct val="100000"/>
              </a:lnSpc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36993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rtl="0">
              <a:lnSpc>
                <a:spcPct val="100000"/>
              </a:lnSpc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95158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rtl="0">
              <a:lnSpc>
                <a:spcPct val="100000"/>
              </a:lnSpc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51107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rtl="0">
              <a:lnSpc>
                <a:spcPct val="100000"/>
              </a:lnSpc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9855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79072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rtl="0">
              <a:lnSpc>
                <a:spcPct val="100000"/>
              </a:lnSpc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33167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rtl="0">
              <a:lnSpc>
                <a:spcPct val="100000"/>
              </a:lnSpc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572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37432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rtl="0">
              <a:lnSpc>
                <a:spcPct val="100000"/>
              </a:lnSpc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51796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rtl="0">
              <a:lnSpc>
                <a:spcPct val="100000"/>
              </a:lnSpc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56810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27501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08142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91123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19423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rtl="0">
              <a:lnSpc>
                <a:spcPct val="100000"/>
              </a:lnSpc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54874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82292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rtl="0">
              <a:lnSpc>
                <a:spcPct val="100000"/>
              </a:lnSpc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81849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Tools for a VUCA world 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43018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8041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rtl="0">
              <a:lnSpc>
                <a:spcPct val="100000"/>
              </a:lnSpc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39173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72043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22107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rtl="0">
              <a:lnSpc>
                <a:spcPct val="100000"/>
              </a:lnSpc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634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7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4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8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98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7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0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8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7DE6118-2437-4B30-8E3C-4D2BE6020583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7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achmespark.co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achmespark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CCAC7A-BB98-41C8-98EF-B3BFE2FE9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21794" b="219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513336-8151-47CF-836F-B9218555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“public service in the Selfie age” </a:t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/>
                </a:solidFill>
              </a:rPr>
              <a:t>Dr. Annemarie Spadafore</a:t>
            </a:r>
            <a:br>
              <a:rPr lang="en-US" sz="3800" dirty="0">
                <a:solidFill>
                  <a:schemeClr val="tx1"/>
                </a:solidFill>
              </a:rPr>
            </a:b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45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78D0BF2-91DC-439C-BB90-E1F389A2C687}"/>
              </a:ext>
            </a:extLst>
          </p:cNvPr>
          <p:cNvSpPr/>
          <p:nvPr/>
        </p:nvSpPr>
        <p:spPr>
          <a:xfrm>
            <a:off x="1996966" y="-599090"/>
            <a:ext cx="8198068" cy="8056179"/>
          </a:xfrm>
          <a:prstGeom prst="ellipse">
            <a:avLst/>
          </a:prstGeom>
          <a:solidFill>
            <a:srgbClr val="B79F57"/>
          </a:solidFill>
          <a:ln>
            <a:solidFill>
              <a:srgbClr val="B79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0879B2-89B7-438C-A152-49CA39F407D3}"/>
              </a:ext>
            </a:extLst>
          </p:cNvPr>
          <p:cNvSpPr txBox="1"/>
          <p:nvPr/>
        </p:nvSpPr>
        <p:spPr>
          <a:xfrm>
            <a:off x="2806478" y="2828834"/>
            <a:ext cx="6579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How we show up as leaders matters so much!</a:t>
            </a:r>
            <a:endParaRPr lang="en-US" sz="4400" b="1" dirty="0">
              <a:solidFill>
                <a:srgbClr val="B79F5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7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78D0BF2-91DC-439C-BB90-E1F389A2C687}"/>
              </a:ext>
            </a:extLst>
          </p:cNvPr>
          <p:cNvSpPr/>
          <p:nvPr/>
        </p:nvSpPr>
        <p:spPr>
          <a:xfrm>
            <a:off x="1996966" y="-599090"/>
            <a:ext cx="8198068" cy="8056179"/>
          </a:xfrm>
          <a:prstGeom prst="ellipse">
            <a:avLst/>
          </a:prstGeom>
          <a:solidFill>
            <a:srgbClr val="B79F57"/>
          </a:solidFill>
          <a:ln>
            <a:solidFill>
              <a:srgbClr val="B79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0879B2-89B7-438C-A152-49CA39F407D3}"/>
              </a:ext>
            </a:extLst>
          </p:cNvPr>
          <p:cNvSpPr txBox="1"/>
          <p:nvPr/>
        </p:nvSpPr>
        <p:spPr>
          <a:xfrm>
            <a:off x="2806478" y="1330376"/>
            <a:ext cx="65790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In Pairs – Share your answers to BOTH questions (~4 minutes per person):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What I Am Most Proud of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What I Most Appreciate That Someone Did for Me</a:t>
            </a:r>
            <a:endParaRPr lang="en-US" sz="4400" b="1" dirty="0">
              <a:solidFill>
                <a:srgbClr val="B79F5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10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78D0BF2-91DC-439C-BB90-E1F389A2C687}"/>
              </a:ext>
            </a:extLst>
          </p:cNvPr>
          <p:cNvSpPr/>
          <p:nvPr/>
        </p:nvSpPr>
        <p:spPr>
          <a:xfrm>
            <a:off x="1996966" y="-599090"/>
            <a:ext cx="8198068" cy="8056179"/>
          </a:xfrm>
          <a:prstGeom prst="ellipse">
            <a:avLst/>
          </a:prstGeom>
          <a:solidFill>
            <a:srgbClr val="B79F57"/>
          </a:solidFill>
          <a:ln>
            <a:solidFill>
              <a:srgbClr val="B79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0879B2-89B7-438C-A152-49CA39F407D3}"/>
              </a:ext>
            </a:extLst>
          </p:cNvPr>
          <p:cNvSpPr txBox="1"/>
          <p:nvPr/>
        </p:nvSpPr>
        <p:spPr>
          <a:xfrm>
            <a:off x="2806478" y="2828834"/>
            <a:ext cx="6579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What did you notice about your stories?</a:t>
            </a:r>
            <a:endParaRPr lang="en-US" sz="4400" b="1" dirty="0">
              <a:solidFill>
                <a:srgbClr val="B79F5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3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9;p69">
            <a:extLst>
              <a:ext uri="{FF2B5EF4-FFF2-40B4-BE49-F238E27FC236}">
                <a16:creationId xmlns:a16="http://schemas.microsoft.com/office/drawing/2014/main" xmlns="" id="{CCD6E989-486F-4B78-9A3C-3A935C472814}"/>
              </a:ext>
            </a:extLst>
          </p:cNvPr>
          <p:cNvSpPr txBox="1">
            <a:spLocks/>
          </p:cNvSpPr>
          <p:nvPr/>
        </p:nvSpPr>
        <p:spPr>
          <a:xfrm>
            <a:off x="-5673167" y="1077617"/>
            <a:ext cx="20828000" cy="113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400"/>
            </a:lvl2pPr>
            <a:lvl3pPr lvl="2" indent="0">
              <a:spcBef>
                <a:spcPts val="0"/>
              </a:spcBef>
              <a:buFont typeface="Arial"/>
              <a:buNone/>
              <a:defRPr sz="2400"/>
            </a:lvl3pPr>
            <a:lvl4pPr lvl="3" indent="0">
              <a:spcBef>
                <a:spcPts val="0"/>
              </a:spcBef>
              <a:buFont typeface="Arial"/>
              <a:buNone/>
              <a:defRPr sz="2400"/>
            </a:lvl4pPr>
            <a:lvl5pPr lvl="4" indent="0">
              <a:spcBef>
                <a:spcPts val="0"/>
              </a:spcBef>
              <a:buFont typeface="Arial"/>
              <a:buNone/>
              <a:defRPr sz="2400"/>
            </a:lvl5pPr>
            <a:lvl6pPr lvl="5" indent="0">
              <a:spcBef>
                <a:spcPts val="0"/>
              </a:spcBef>
              <a:buFont typeface="Arial"/>
              <a:buNone/>
              <a:defRPr sz="2400"/>
            </a:lvl6pPr>
            <a:lvl7pPr lvl="6" indent="0">
              <a:spcBef>
                <a:spcPts val="0"/>
              </a:spcBef>
              <a:buFont typeface="Arial"/>
              <a:buNone/>
              <a:defRPr sz="2400"/>
            </a:lvl7pPr>
            <a:lvl8pPr lvl="7" indent="0">
              <a:spcBef>
                <a:spcPts val="0"/>
              </a:spcBef>
              <a:buFont typeface="Arial"/>
              <a:buNone/>
              <a:defRPr sz="2400"/>
            </a:lvl8pPr>
            <a:lvl9pPr lvl="8" indent="0">
              <a:spcBef>
                <a:spcPts val="0"/>
              </a:spcBef>
              <a:buFont typeface="Arial"/>
              <a:buNone/>
              <a:defRPr sz="2400"/>
            </a:lvl9pPr>
          </a:lstStyle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Benefits of High Trust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4FD6F60-955A-44C9-A252-E1358102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4692"/>
            <a:ext cx="12192000" cy="1188720"/>
          </a:xfrm>
          <a:solidFill>
            <a:srgbClr val="B79F57"/>
          </a:solidFill>
          <a:ln>
            <a:solidFill>
              <a:srgbClr val="B79F57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Compelling people: High Strength, High warmth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13A86B74-7D57-4F96-B849-B539553B84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3185037" y="2215905"/>
            <a:ext cx="5821926" cy="462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00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9;p69">
            <a:extLst>
              <a:ext uri="{FF2B5EF4-FFF2-40B4-BE49-F238E27FC236}">
                <a16:creationId xmlns:a16="http://schemas.microsoft.com/office/drawing/2014/main" xmlns="" id="{CCD6E989-486F-4B78-9A3C-3A935C472814}"/>
              </a:ext>
            </a:extLst>
          </p:cNvPr>
          <p:cNvSpPr txBox="1">
            <a:spLocks/>
          </p:cNvSpPr>
          <p:nvPr/>
        </p:nvSpPr>
        <p:spPr>
          <a:xfrm>
            <a:off x="-5673167" y="1077617"/>
            <a:ext cx="20828000" cy="113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400"/>
            </a:lvl2pPr>
            <a:lvl3pPr lvl="2" indent="0">
              <a:spcBef>
                <a:spcPts val="0"/>
              </a:spcBef>
              <a:buFont typeface="Arial"/>
              <a:buNone/>
              <a:defRPr sz="2400"/>
            </a:lvl3pPr>
            <a:lvl4pPr lvl="3" indent="0">
              <a:spcBef>
                <a:spcPts val="0"/>
              </a:spcBef>
              <a:buFont typeface="Arial"/>
              <a:buNone/>
              <a:defRPr sz="2400"/>
            </a:lvl4pPr>
            <a:lvl5pPr lvl="4" indent="0">
              <a:spcBef>
                <a:spcPts val="0"/>
              </a:spcBef>
              <a:buFont typeface="Arial"/>
              <a:buNone/>
              <a:defRPr sz="2400"/>
            </a:lvl5pPr>
            <a:lvl6pPr lvl="5" indent="0">
              <a:spcBef>
                <a:spcPts val="0"/>
              </a:spcBef>
              <a:buFont typeface="Arial"/>
              <a:buNone/>
              <a:defRPr sz="2400"/>
            </a:lvl6pPr>
            <a:lvl7pPr lvl="6" indent="0">
              <a:spcBef>
                <a:spcPts val="0"/>
              </a:spcBef>
              <a:buFont typeface="Arial"/>
              <a:buNone/>
              <a:defRPr sz="2400"/>
            </a:lvl7pPr>
            <a:lvl8pPr lvl="7" indent="0">
              <a:spcBef>
                <a:spcPts val="0"/>
              </a:spcBef>
              <a:buFont typeface="Arial"/>
              <a:buNone/>
              <a:defRPr sz="2400"/>
            </a:lvl8pPr>
            <a:lvl9pPr lvl="8" indent="0">
              <a:spcBef>
                <a:spcPts val="0"/>
              </a:spcBef>
              <a:buFont typeface="Arial"/>
              <a:buNone/>
              <a:defRPr sz="2400"/>
            </a:lvl9pPr>
          </a:lstStyle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Benefits of High Trust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4FD6F60-955A-44C9-A252-E1358102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4692"/>
            <a:ext cx="12192000" cy="1188720"/>
          </a:xfrm>
          <a:solidFill>
            <a:srgbClr val="B79F57"/>
          </a:solidFill>
          <a:ln>
            <a:solidFill>
              <a:srgbClr val="B79F57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Two types of high strength, high warmth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13A86B74-7D57-4F96-B849-B539553B84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3400882" y="2165291"/>
            <a:ext cx="5409631" cy="469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57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9;p69">
            <a:extLst>
              <a:ext uri="{FF2B5EF4-FFF2-40B4-BE49-F238E27FC236}">
                <a16:creationId xmlns:a16="http://schemas.microsoft.com/office/drawing/2014/main" xmlns="" id="{CCD6E989-486F-4B78-9A3C-3A935C472814}"/>
              </a:ext>
            </a:extLst>
          </p:cNvPr>
          <p:cNvSpPr txBox="1">
            <a:spLocks/>
          </p:cNvSpPr>
          <p:nvPr/>
        </p:nvSpPr>
        <p:spPr>
          <a:xfrm>
            <a:off x="-5673167" y="1077617"/>
            <a:ext cx="20828000" cy="113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400"/>
            </a:lvl2pPr>
            <a:lvl3pPr lvl="2" indent="0">
              <a:spcBef>
                <a:spcPts val="0"/>
              </a:spcBef>
              <a:buFont typeface="Arial"/>
              <a:buNone/>
              <a:defRPr sz="2400"/>
            </a:lvl3pPr>
            <a:lvl4pPr lvl="3" indent="0">
              <a:spcBef>
                <a:spcPts val="0"/>
              </a:spcBef>
              <a:buFont typeface="Arial"/>
              <a:buNone/>
              <a:defRPr sz="2400"/>
            </a:lvl4pPr>
            <a:lvl5pPr lvl="4" indent="0">
              <a:spcBef>
                <a:spcPts val="0"/>
              </a:spcBef>
              <a:buFont typeface="Arial"/>
              <a:buNone/>
              <a:defRPr sz="2400"/>
            </a:lvl5pPr>
            <a:lvl6pPr lvl="5" indent="0">
              <a:spcBef>
                <a:spcPts val="0"/>
              </a:spcBef>
              <a:buFont typeface="Arial"/>
              <a:buNone/>
              <a:defRPr sz="2400"/>
            </a:lvl6pPr>
            <a:lvl7pPr lvl="6" indent="0">
              <a:spcBef>
                <a:spcPts val="0"/>
              </a:spcBef>
              <a:buFont typeface="Arial"/>
              <a:buNone/>
              <a:defRPr sz="2400"/>
            </a:lvl7pPr>
            <a:lvl8pPr lvl="7" indent="0">
              <a:spcBef>
                <a:spcPts val="0"/>
              </a:spcBef>
              <a:buFont typeface="Arial"/>
              <a:buNone/>
              <a:defRPr sz="2400"/>
            </a:lvl8pPr>
            <a:lvl9pPr lvl="8" indent="0">
              <a:spcBef>
                <a:spcPts val="0"/>
              </a:spcBef>
              <a:buFont typeface="Arial"/>
              <a:buNone/>
              <a:defRPr sz="2400"/>
            </a:lvl9pPr>
          </a:lstStyle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Benefits of High Trust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4FD6F60-955A-44C9-A252-E1358102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4692"/>
            <a:ext cx="12192000" cy="1188720"/>
          </a:xfrm>
          <a:solidFill>
            <a:srgbClr val="B79F57"/>
          </a:solidFill>
          <a:ln>
            <a:solidFill>
              <a:srgbClr val="B79F57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Adam Grant: Givers – Matchers - takers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13A86B74-7D57-4F96-B849-B539553B84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3112432" y="2158887"/>
            <a:ext cx="5993916" cy="46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45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9;p69">
            <a:extLst>
              <a:ext uri="{FF2B5EF4-FFF2-40B4-BE49-F238E27FC236}">
                <a16:creationId xmlns:a16="http://schemas.microsoft.com/office/drawing/2014/main" xmlns="" id="{CCD6E989-486F-4B78-9A3C-3A935C472814}"/>
              </a:ext>
            </a:extLst>
          </p:cNvPr>
          <p:cNvSpPr txBox="1">
            <a:spLocks/>
          </p:cNvSpPr>
          <p:nvPr/>
        </p:nvSpPr>
        <p:spPr>
          <a:xfrm>
            <a:off x="-5673167" y="1077617"/>
            <a:ext cx="20828000" cy="113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400"/>
            </a:lvl2pPr>
            <a:lvl3pPr lvl="2" indent="0">
              <a:spcBef>
                <a:spcPts val="0"/>
              </a:spcBef>
              <a:buFont typeface="Arial"/>
              <a:buNone/>
              <a:defRPr sz="2400"/>
            </a:lvl3pPr>
            <a:lvl4pPr lvl="3" indent="0">
              <a:spcBef>
                <a:spcPts val="0"/>
              </a:spcBef>
              <a:buFont typeface="Arial"/>
              <a:buNone/>
              <a:defRPr sz="2400"/>
            </a:lvl4pPr>
            <a:lvl5pPr lvl="4" indent="0">
              <a:spcBef>
                <a:spcPts val="0"/>
              </a:spcBef>
              <a:buFont typeface="Arial"/>
              <a:buNone/>
              <a:defRPr sz="2400"/>
            </a:lvl5pPr>
            <a:lvl6pPr lvl="5" indent="0">
              <a:spcBef>
                <a:spcPts val="0"/>
              </a:spcBef>
              <a:buFont typeface="Arial"/>
              <a:buNone/>
              <a:defRPr sz="2400"/>
            </a:lvl6pPr>
            <a:lvl7pPr lvl="6" indent="0">
              <a:spcBef>
                <a:spcPts val="0"/>
              </a:spcBef>
              <a:buFont typeface="Arial"/>
              <a:buNone/>
              <a:defRPr sz="2400"/>
            </a:lvl7pPr>
            <a:lvl8pPr lvl="7" indent="0">
              <a:spcBef>
                <a:spcPts val="0"/>
              </a:spcBef>
              <a:buFont typeface="Arial"/>
              <a:buNone/>
              <a:defRPr sz="2400"/>
            </a:lvl8pPr>
            <a:lvl9pPr lvl="8" indent="0">
              <a:spcBef>
                <a:spcPts val="0"/>
              </a:spcBef>
              <a:buFont typeface="Arial"/>
              <a:buNone/>
              <a:defRPr sz="2400"/>
            </a:lvl9pPr>
          </a:lstStyle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Benefits of High Trust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4FD6F60-955A-44C9-A252-E1358102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4692"/>
            <a:ext cx="12192000" cy="1188720"/>
          </a:xfrm>
          <a:solidFill>
            <a:srgbClr val="B79F57"/>
          </a:solidFill>
          <a:ln>
            <a:solidFill>
              <a:srgbClr val="B79F57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Types of Givers and Takers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13A86B74-7D57-4F96-B849-B539553B84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2073" y="2215905"/>
            <a:ext cx="7707854" cy="454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50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78D0BF2-91DC-439C-BB90-E1F389A2C687}"/>
              </a:ext>
            </a:extLst>
          </p:cNvPr>
          <p:cNvSpPr/>
          <p:nvPr/>
        </p:nvSpPr>
        <p:spPr>
          <a:xfrm>
            <a:off x="1996966" y="-599090"/>
            <a:ext cx="8198068" cy="8056179"/>
          </a:xfrm>
          <a:prstGeom prst="ellipse">
            <a:avLst/>
          </a:prstGeom>
          <a:solidFill>
            <a:srgbClr val="B79F57"/>
          </a:solidFill>
          <a:ln>
            <a:solidFill>
              <a:srgbClr val="B79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0879B2-89B7-438C-A152-49CA39F407D3}"/>
              </a:ext>
            </a:extLst>
          </p:cNvPr>
          <p:cNvSpPr txBox="1"/>
          <p:nvPr/>
        </p:nvSpPr>
        <p:spPr>
          <a:xfrm>
            <a:off x="2806478" y="2274837"/>
            <a:ext cx="6579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The Outward Mindset:  An approach to work that motivates ‘pro-social’  work behaviors</a:t>
            </a:r>
            <a:endParaRPr lang="en-US" sz="4400" b="1" dirty="0">
              <a:solidFill>
                <a:srgbClr val="B79F5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2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9;p69">
            <a:extLst>
              <a:ext uri="{FF2B5EF4-FFF2-40B4-BE49-F238E27FC236}">
                <a16:creationId xmlns:a16="http://schemas.microsoft.com/office/drawing/2014/main" xmlns="" id="{CCD6E989-486F-4B78-9A3C-3A935C472814}"/>
              </a:ext>
            </a:extLst>
          </p:cNvPr>
          <p:cNvSpPr txBox="1">
            <a:spLocks/>
          </p:cNvSpPr>
          <p:nvPr/>
        </p:nvSpPr>
        <p:spPr>
          <a:xfrm>
            <a:off x="-5673167" y="1077617"/>
            <a:ext cx="20828000" cy="113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400"/>
            </a:lvl2pPr>
            <a:lvl3pPr lvl="2" indent="0">
              <a:spcBef>
                <a:spcPts val="0"/>
              </a:spcBef>
              <a:buFont typeface="Arial"/>
              <a:buNone/>
              <a:defRPr sz="2400"/>
            </a:lvl3pPr>
            <a:lvl4pPr lvl="3" indent="0">
              <a:spcBef>
                <a:spcPts val="0"/>
              </a:spcBef>
              <a:buFont typeface="Arial"/>
              <a:buNone/>
              <a:defRPr sz="2400"/>
            </a:lvl4pPr>
            <a:lvl5pPr lvl="4" indent="0">
              <a:spcBef>
                <a:spcPts val="0"/>
              </a:spcBef>
              <a:buFont typeface="Arial"/>
              <a:buNone/>
              <a:defRPr sz="2400"/>
            </a:lvl5pPr>
            <a:lvl6pPr lvl="5" indent="0">
              <a:spcBef>
                <a:spcPts val="0"/>
              </a:spcBef>
              <a:buFont typeface="Arial"/>
              <a:buNone/>
              <a:defRPr sz="2400"/>
            </a:lvl6pPr>
            <a:lvl7pPr lvl="6" indent="0">
              <a:spcBef>
                <a:spcPts val="0"/>
              </a:spcBef>
              <a:buFont typeface="Arial"/>
              <a:buNone/>
              <a:defRPr sz="2400"/>
            </a:lvl7pPr>
            <a:lvl8pPr lvl="7" indent="0">
              <a:spcBef>
                <a:spcPts val="0"/>
              </a:spcBef>
              <a:buFont typeface="Arial"/>
              <a:buNone/>
              <a:defRPr sz="2400"/>
            </a:lvl8pPr>
            <a:lvl9pPr lvl="8" indent="0">
              <a:spcBef>
                <a:spcPts val="0"/>
              </a:spcBef>
              <a:buFont typeface="Arial"/>
              <a:buNone/>
              <a:defRPr sz="2400"/>
            </a:lvl9pPr>
          </a:lstStyle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Benefits of High Trust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4FD6F60-955A-44C9-A252-E1358102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4692"/>
            <a:ext cx="12192000" cy="1188720"/>
          </a:xfrm>
          <a:solidFill>
            <a:srgbClr val="B79F57"/>
          </a:solidFill>
          <a:ln>
            <a:solidFill>
              <a:srgbClr val="B79F57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Arbinger institute: The outward Mindset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13A86B74-7D57-4F96-B849-B539553B84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4593547" y="2158887"/>
            <a:ext cx="3031686" cy="46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9;p69">
            <a:extLst>
              <a:ext uri="{FF2B5EF4-FFF2-40B4-BE49-F238E27FC236}">
                <a16:creationId xmlns:a16="http://schemas.microsoft.com/office/drawing/2014/main" xmlns="" id="{CCD6E989-486F-4B78-9A3C-3A935C472814}"/>
              </a:ext>
            </a:extLst>
          </p:cNvPr>
          <p:cNvSpPr txBox="1">
            <a:spLocks/>
          </p:cNvSpPr>
          <p:nvPr/>
        </p:nvSpPr>
        <p:spPr>
          <a:xfrm>
            <a:off x="-5673167" y="1077617"/>
            <a:ext cx="20828000" cy="113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400"/>
            </a:lvl2pPr>
            <a:lvl3pPr lvl="2" indent="0">
              <a:spcBef>
                <a:spcPts val="0"/>
              </a:spcBef>
              <a:buFont typeface="Arial"/>
              <a:buNone/>
              <a:defRPr sz="2400"/>
            </a:lvl3pPr>
            <a:lvl4pPr lvl="3" indent="0">
              <a:spcBef>
                <a:spcPts val="0"/>
              </a:spcBef>
              <a:buFont typeface="Arial"/>
              <a:buNone/>
              <a:defRPr sz="2400"/>
            </a:lvl4pPr>
            <a:lvl5pPr lvl="4" indent="0">
              <a:spcBef>
                <a:spcPts val="0"/>
              </a:spcBef>
              <a:buFont typeface="Arial"/>
              <a:buNone/>
              <a:defRPr sz="2400"/>
            </a:lvl5pPr>
            <a:lvl6pPr lvl="5" indent="0">
              <a:spcBef>
                <a:spcPts val="0"/>
              </a:spcBef>
              <a:buFont typeface="Arial"/>
              <a:buNone/>
              <a:defRPr sz="2400"/>
            </a:lvl6pPr>
            <a:lvl7pPr lvl="6" indent="0">
              <a:spcBef>
                <a:spcPts val="0"/>
              </a:spcBef>
              <a:buFont typeface="Arial"/>
              <a:buNone/>
              <a:defRPr sz="2400"/>
            </a:lvl7pPr>
            <a:lvl8pPr lvl="7" indent="0">
              <a:spcBef>
                <a:spcPts val="0"/>
              </a:spcBef>
              <a:buFont typeface="Arial"/>
              <a:buNone/>
              <a:defRPr sz="2400"/>
            </a:lvl8pPr>
            <a:lvl9pPr lvl="8" indent="0">
              <a:spcBef>
                <a:spcPts val="0"/>
              </a:spcBef>
              <a:buFont typeface="Arial"/>
              <a:buNone/>
              <a:defRPr sz="2400"/>
            </a:lvl9pPr>
          </a:lstStyle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Benefits of High Trust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4FD6F60-955A-44C9-A252-E1358102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4692"/>
            <a:ext cx="12192000" cy="1188720"/>
          </a:xfrm>
          <a:solidFill>
            <a:srgbClr val="B79F57"/>
          </a:solidFill>
          <a:ln>
            <a:solidFill>
              <a:srgbClr val="B79F57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Inward vs. outward mindset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B7CDB16-16A5-4D53-B68C-43F3C558B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3"/>
            <a:ext cx="4271771" cy="4123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2100" b="1" i="1" dirty="0">
                <a:latin typeface="+mj-lt"/>
                <a:cs typeface="Calibri Light" panose="020F0302020204030204" pitchFamily="34" charset="0"/>
              </a:rPr>
              <a:t>Inward Mindset: 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2100" u="sng" dirty="0">
                <a:latin typeface="+mj-lt"/>
                <a:cs typeface="Calibri Light" panose="020F0302020204030204" pitchFamily="34" charset="0"/>
              </a:rPr>
              <a:t>Protect and advance our own agendas</a:t>
            </a:r>
            <a:r>
              <a:rPr lang="en-US" sz="2100" dirty="0">
                <a:latin typeface="+mj-lt"/>
                <a:cs typeface="Calibri Light" panose="020F0302020204030204" pitchFamily="34" charset="0"/>
              </a:rPr>
              <a:t>; our objectives and behaviors are </a:t>
            </a:r>
            <a:r>
              <a:rPr lang="en-US" sz="2100" b="1" dirty="0">
                <a:latin typeface="+mj-lt"/>
                <a:cs typeface="Calibri Light" panose="020F0302020204030204" pitchFamily="34" charset="0"/>
              </a:rPr>
              <a:t>SELF-FOCUSED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2100" dirty="0">
                <a:latin typeface="+mj-lt"/>
                <a:cs typeface="Calibri Light" panose="020F0302020204030204" pitchFamily="34" charset="0"/>
              </a:rPr>
              <a:t>See others as </a:t>
            </a:r>
            <a:r>
              <a:rPr lang="en-US" sz="2100" b="1" dirty="0">
                <a:latin typeface="+mj-lt"/>
                <a:cs typeface="Calibri Light" panose="020F0302020204030204" pitchFamily="34" charset="0"/>
              </a:rPr>
              <a:t>OBJECTS</a:t>
            </a:r>
            <a:r>
              <a:rPr lang="en-US" sz="2100" dirty="0">
                <a:latin typeface="+mj-lt"/>
                <a:cs typeface="Calibri Light" panose="020F0302020204030204" pitchFamily="34" charset="0"/>
              </a:rPr>
              <a:t>:</a:t>
            </a:r>
          </a:p>
          <a:p>
            <a:pPr lvl="1"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1900" dirty="0">
                <a:latin typeface="+mj-lt"/>
                <a:cs typeface="Calibri Light" panose="020F0302020204030204" pitchFamily="34" charset="0"/>
              </a:rPr>
              <a:t>Those that can help us are </a:t>
            </a:r>
            <a:r>
              <a:rPr lang="en-US" sz="1900" i="1" dirty="0">
                <a:latin typeface="+mj-lt"/>
                <a:cs typeface="Calibri Light" panose="020F0302020204030204" pitchFamily="34" charset="0"/>
              </a:rPr>
              <a:t>VEHICLES</a:t>
            </a:r>
          </a:p>
          <a:p>
            <a:pPr lvl="1"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1900" dirty="0">
                <a:latin typeface="+mj-lt"/>
                <a:cs typeface="Calibri Light" panose="020F0302020204030204" pitchFamily="34" charset="0"/>
              </a:rPr>
              <a:t>Those that make things more difficult are </a:t>
            </a:r>
            <a:r>
              <a:rPr lang="en-US" sz="1900" i="1" dirty="0">
                <a:latin typeface="+mj-lt"/>
                <a:cs typeface="Calibri Light" panose="020F0302020204030204" pitchFamily="34" charset="0"/>
              </a:rPr>
              <a:t>OBSTACLES</a:t>
            </a:r>
          </a:p>
          <a:p>
            <a:pPr lvl="1"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1900" dirty="0">
                <a:latin typeface="+mj-lt"/>
                <a:cs typeface="Calibri Light" panose="020F0302020204030204" pitchFamily="34" charset="0"/>
              </a:rPr>
              <a:t>Those whose help wouldn’t matter are </a:t>
            </a:r>
            <a:r>
              <a:rPr lang="en-US" sz="1900" i="1" dirty="0">
                <a:latin typeface="+mj-lt"/>
                <a:cs typeface="Calibri Light" panose="020F0302020204030204" pitchFamily="34" charset="0"/>
              </a:rPr>
              <a:t>IRRELEVANT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100" dirty="0">
              <a:latin typeface="+mj-lt"/>
              <a:cs typeface="Calibri Light" panose="020F0302020204030204" pitchFamily="34" charset="0"/>
            </a:endParaRP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100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xmlns="" id="{D354E32D-4A70-425D-9E1F-5439251A3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412313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i="1" dirty="0">
                <a:latin typeface="+mj-lt"/>
                <a:cs typeface="Calibri Light" panose="020F0302020204030204" pitchFamily="34" charset="0"/>
              </a:rPr>
              <a:t>Outward Mindset:</a:t>
            </a:r>
          </a:p>
          <a:p>
            <a:r>
              <a:rPr lang="en-US" sz="2100" dirty="0">
                <a:latin typeface="+mj-lt"/>
                <a:cs typeface="Calibri Light" panose="020F0302020204030204" pitchFamily="34" charset="0"/>
              </a:rPr>
              <a:t>Focus on advancing the </a:t>
            </a:r>
            <a:r>
              <a:rPr lang="en-US" sz="2100" b="1" dirty="0">
                <a:latin typeface="+mj-lt"/>
                <a:cs typeface="Calibri Light" panose="020F0302020204030204" pitchFamily="34" charset="0"/>
              </a:rPr>
              <a:t>COLLECTIVE </a:t>
            </a:r>
            <a:r>
              <a:rPr lang="en-US" sz="2100" dirty="0">
                <a:latin typeface="+mj-lt"/>
                <a:cs typeface="Calibri Light" panose="020F0302020204030204" pitchFamily="34" charset="0"/>
              </a:rPr>
              <a:t>result</a:t>
            </a:r>
          </a:p>
          <a:p>
            <a:r>
              <a:rPr lang="en-US" sz="2100" dirty="0">
                <a:latin typeface="+mj-lt"/>
                <a:cs typeface="Calibri Light" panose="020F0302020204030204" pitchFamily="34" charset="0"/>
              </a:rPr>
              <a:t>See others as </a:t>
            </a:r>
            <a:r>
              <a:rPr lang="en-US" sz="2100" b="1" dirty="0">
                <a:latin typeface="+mj-lt"/>
                <a:cs typeface="Calibri Light" panose="020F0302020204030204" pitchFamily="34" charset="0"/>
              </a:rPr>
              <a:t>PEOPLE:</a:t>
            </a:r>
          </a:p>
          <a:p>
            <a:pPr lvl="1"/>
            <a:r>
              <a:rPr lang="en-US" sz="1900" dirty="0">
                <a:latin typeface="+mj-lt"/>
                <a:cs typeface="Calibri Light" panose="020F0302020204030204" pitchFamily="34" charset="0"/>
              </a:rPr>
              <a:t>Our objectives and behaviors </a:t>
            </a:r>
            <a:r>
              <a:rPr lang="en-US" sz="1900" i="1" dirty="0">
                <a:latin typeface="+mj-lt"/>
                <a:cs typeface="Calibri Light" panose="020F0302020204030204" pitchFamily="34" charset="0"/>
              </a:rPr>
              <a:t>take others’ wellbeing into account</a:t>
            </a:r>
          </a:p>
          <a:p>
            <a:pPr lvl="1"/>
            <a:r>
              <a:rPr lang="en-US" sz="1900" dirty="0">
                <a:latin typeface="+mj-lt"/>
                <a:cs typeface="Calibri Light" panose="020F0302020204030204" pitchFamily="34" charset="0"/>
              </a:rPr>
              <a:t>We are alive to and </a:t>
            </a:r>
            <a:r>
              <a:rPr lang="en-US" sz="1900" i="1" dirty="0">
                <a:latin typeface="+mj-lt"/>
                <a:cs typeface="Calibri Light" panose="020F0302020204030204" pitchFamily="34" charset="0"/>
              </a:rPr>
              <a:t>interested in others’ needs, objectives,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355078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05" descr="TextBox 5">
            <a:extLst>
              <a:ext uri="{FF2B5EF4-FFF2-40B4-BE49-F238E27FC236}">
                <a16:creationId xmlns:a16="http://schemas.microsoft.com/office/drawing/2014/main" xmlns="" id="{07902D09-CECE-4819-9265-DD17E9DC07AB}"/>
              </a:ext>
            </a:extLst>
          </p:cNvPr>
          <p:cNvSpPr/>
          <p:nvPr/>
        </p:nvSpPr>
        <p:spPr>
          <a:xfrm>
            <a:off x="1295400" y="2679744"/>
            <a:ext cx="480960" cy="677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21917" tIns="121917" rIns="121917" bIns="121917">
            <a:spAutoFit/>
          </a:bodyPr>
          <a:lstStyle>
            <a:lvl1pPr defTabSz="2438400">
              <a:defRPr sz="7400" b="0">
                <a:solidFill>
                  <a:srgbClr val="FFFFFF"/>
                </a:solidFill>
              </a:defRPr>
            </a:lvl1pPr>
          </a:lstStyle>
          <a:p>
            <a:endParaRPr sz="2800" dirty="0">
              <a:solidFill>
                <a:srgbClr val="CAE624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FB6387DE-A7E5-46EE-944F-E0C9530E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1BE16CDF-A45D-46ED-B1C3-F890B731B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6097252" y="0"/>
            <a:ext cx="6094748" cy="68580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ADBE06FD-50D7-4720-9915-BA28F30C0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731" y="3566054"/>
            <a:ext cx="4959817" cy="3238157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B79F57"/>
                </a:solidFill>
              </a:rPr>
              <a:t>Executive Coach and Master Facilitator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B79F57"/>
                </a:solidFill>
              </a:rPr>
              <a:t>Fulbright scholar, academic, and experienced leadership development practitioner supporting hundreds of senior executive and C-Suite clients in the public and private sector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B79F57"/>
                </a:solidFill>
              </a:rPr>
              <a:t>Supportive accountability partner with high enthusiasm for learning and growth</a:t>
            </a:r>
          </a:p>
          <a:p>
            <a:endParaRPr lang="en-US" sz="2800" dirty="0">
              <a:solidFill>
                <a:srgbClr val="B79F57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63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9;p69">
            <a:extLst>
              <a:ext uri="{FF2B5EF4-FFF2-40B4-BE49-F238E27FC236}">
                <a16:creationId xmlns:a16="http://schemas.microsoft.com/office/drawing/2014/main" xmlns="" id="{CCD6E989-486F-4B78-9A3C-3A935C472814}"/>
              </a:ext>
            </a:extLst>
          </p:cNvPr>
          <p:cNvSpPr txBox="1">
            <a:spLocks/>
          </p:cNvSpPr>
          <p:nvPr/>
        </p:nvSpPr>
        <p:spPr>
          <a:xfrm>
            <a:off x="-5673167" y="1077617"/>
            <a:ext cx="20828000" cy="113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400"/>
            </a:lvl2pPr>
            <a:lvl3pPr lvl="2" indent="0">
              <a:spcBef>
                <a:spcPts val="0"/>
              </a:spcBef>
              <a:buFont typeface="Arial"/>
              <a:buNone/>
              <a:defRPr sz="2400"/>
            </a:lvl3pPr>
            <a:lvl4pPr lvl="3" indent="0">
              <a:spcBef>
                <a:spcPts val="0"/>
              </a:spcBef>
              <a:buFont typeface="Arial"/>
              <a:buNone/>
              <a:defRPr sz="2400"/>
            </a:lvl4pPr>
            <a:lvl5pPr lvl="4" indent="0">
              <a:spcBef>
                <a:spcPts val="0"/>
              </a:spcBef>
              <a:buFont typeface="Arial"/>
              <a:buNone/>
              <a:defRPr sz="2400"/>
            </a:lvl5pPr>
            <a:lvl6pPr lvl="5" indent="0">
              <a:spcBef>
                <a:spcPts val="0"/>
              </a:spcBef>
              <a:buFont typeface="Arial"/>
              <a:buNone/>
              <a:defRPr sz="2400"/>
            </a:lvl6pPr>
            <a:lvl7pPr lvl="6" indent="0">
              <a:spcBef>
                <a:spcPts val="0"/>
              </a:spcBef>
              <a:buFont typeface="Arial"/>
              <a:buNone/>
              <a:defRPr sz="2400"/>
            </a:lvl7pPr>
            <a:lvl8pPr lvl="7" indent="0">
              <a:spcBef>
                <a:spcPts val="0"/>
              </a:spcBef>
              <a:buFont typeface="Arial"/>
              <a:buNone/>
              <a:defRPr sz="2400"/>
            </a:lvl8pPr>
            <a:lvl9pPr lvl="8" indent="0">
              <a:spcBef>
                <a:spcPts val="0"/>
              </a:spcBef>
              <a:buFont typeface="Arial"/>
              <a:buNone/>
              <a:defRPr sz="2400"/>
            </a:lvl9pPr>
          </a:lstStyle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Benefits of High Trust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4FD6F60-955A-44C9-A252-E1358102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4692"/>
            <a:ext cx="12192000" cy="1188720"/>
          </a:xfrm>
          <a:solidFill>
            <a:srgbClr val="B79F57"/>
          </a:solidFill>
          <a:ln>
            <a:solidFill>
              <a:srgbClr val="B79F57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Inward vs. outward mindset In action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B7CDB16-16A5-4D53-B68C-43F3C558B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3"/>
            <a:ext cx="4271771" cy="374258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2100" b="1" i="1" dirty="0">
                <a:latin typeface="+mj-lt"/>
                <a:cs typeface="Calibri Light" panose="020F0302020204030204" pitchFamily="34" charset="0"/>
              </a:rPr>
              <a:t>Inward Mindset: Seeing Others as OBJECTS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2100" dirty="0">
                <a:latin typeface="+mj-lt"/>
                <a:cs typeface="Calibri Light" panose="020F0302020204030204" pitchFamily="34" charset="0"/>
              </a:rPr>
              <a:t>Focus: Benefiting SELF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2100" dirty="0">
                <a:latin typeface="+mj-lt"/>
                <a:cs typeface="Calibri Light" panose="020F0302020204030204" pitchFamily="34" charset="0"/>
              </a:rPr>
              <a:t>Approach: Self is MORE IMPORTANT than others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2100" dirty="0">
                <a:latin typeface="+mj-lt"/>
                <a:cs typeface="Calibri Light" panose="020F0302020204030204" pitchFamily="34" charset="0"/>
              </a:rPr>
              <a:t>Behaviors: Limits others, seeks spotlight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2100" dirty="0">
                <a:latin typeface="+mj-lt"/>
                <a:cs typeface="Calibri Light" panose="020F0302020204030204" pitchFamily="34" charset="0"/>
              </a:rPr>
              <a:t>Beliefs: Others are NOT doing their best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100" dirty="0">
              <a:latin typeface="+mj-lt"/>
              <a:cs typeface="Calibri Light" panose="020F0302020204030204" pitchFamily="34" charset="0"/>
            </a:endParaRP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100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xmlns="" id="{D354E32D-4A70-425D-9E1F-5439251A3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638043"/>
            <a:ext cx="4270247" cy="374258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i="1" dirty="0">
                <a:latin typeface="+mj-lt"/>
                <a:cs typeface="Calibri Light" panose="020F0302020204030204" pitchFamily="34" charset="0"/>
              </a:rPr>
              <a:t>Outward Mindset: Seeing Others as PEOPLE and VALUING them as such</a:t>
            </a:r>
          </a:p>
          <a:p>
            <a:pPr marL="0" indent="0">
              <a:buNone/>
            </a:pPr>
            <a:r>
              <a:rPr lang="en-US" sz="2100" dirty="0">
                <a:latin typeface="+mj-lt"/>
                <a:cs typeface="Calibri Light" panose="020F0302020204030204" pitchFamily="34" charset="0"/>
              </a:rPr>
              <a:t>Focus: Benefitting team</a:t>
            </a:r>
          </a:p>
          <a:p>
            <a:pPr marL="0" indent="0">
              <a:buNone/>
            </a:pPr>
            <a:r>
              <a:rPr lang="en-US" sz="2100" dirty="0">
                <a:latin typeface="+mj-lt"/>
                <a:cs typeface="Calibri Light" panose="020F0302020204030204" pitchFamily="34" charset="0"/>
              </a:rPr>
              <a:t>Approach: Others are valuable partners</a:t>
            </a:r>
          </a:p>
          <a:p>
            <a:pPr marL="0" indent="0">
              <a:buNone/>
            </a:pPr>
            <a:r>
              <a:rPr lang="en-US" sz="2100" dirty="0">
                <a:latin typeface="+mj-lt"/>
                <a:cs typeface="Calibri Light" panose="020F0302020204030204" pitchFamily="34" charset="0"/>
              </a:rPr>
              <a:t>Behaviors: Shares spotlight, includes others</a:t>
            </a:r>
          </a:p>
          <a:p>
            <a:pPr marL="0" indent="0">
              <a:buNone/>
            </a:pPr>
            <a:r>
              <a:rPr lang="en-US" sz="2100" dirty="0">
                <a:latin typeface="+mj-lt"/>
                <a:cs typeface="Calibri Light" panose="020F0302020204030204" pitchFamily="34" charset="0"/>
              </a:rPr>
              <a:t>Beliefs: Others are doing their best</a:t>
            </a:r>
          </a:p>
        </p:txBody>
      </p:sp>
    </p:spTree>
    <p:extLst>
      <p:ext uri="{BB962C8B-B14F-4D97-AF65-F5344CB8AC3E}">
        <p14:creationId xmlns:p14="http://schemas.microsoft.com/office/powerpoint/2010/main" val="1233689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9;p69">
            <a:extLst>
              <a:ext uri="{FF2B5EF4-FFF2-40B4-BE49-F238E27FC236}">
                <a16:creationId xmlns:a16="http://schemas.microsoft.com/office/drawing/2014/main" xmlns="" id="{CCD6E989-486F-4B78-9A3C-3A935C472814}"/>
              </a:ext>
            </a:extLst>
          </p:cNvPr>
          <p:cNvSpPr txBox="1">
            <a:spLocks/>
          </p:cNvSpPr>
          <p:nvPr/>
        </p:nvSpPr>
        <p:spPr>
          <a:xfrm>
            <a:off x="-5673167" y="1077617"/>
            <a:ext cx="20828000" cy="113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400"/>
            </a:lvl2pPr>
            <a:lvl3pPr lvl="2" indent="0">
              <a:spcBef>
                <a:spcPts val="0"/>
              </a:spcBef>
              <a:buFont typeface="Arial"/>
              <a:buNone/>
              <a:defRPr sz="2400"/>
            </a:lvl3pPr>
            <a:lvl4pPr lvl="3" indent="0">
              <a:spcBef>
                <a:spcPts val="0"/>
              </a:spcBef>
              <a:buFont typeface="Arial"/>
              <a:buNone/>
              <a:defRPr sz="2400"/>
            </a:lvl4pPr>
            <a:lvl5pPr lvl="4" indent="0">
              <a:spcBef>
                <a:spcPts val="0"/>
              </a:spcBef>
              <a:buFont typeface="Arial"/>
              <a:buNone/>
              <a:defRPr sz="2400"/>
            </a:lvl5pPr>
            <a:lvl6pPr lvl="5" indent="0">
              <a:spcBef>
                <a:spcPts val="0"/>
              </a:spcBef>
              <a:buFont typeface="Arial"/>
              <a:buNone/>
              <a:defRPr sz="2400"/>
            </a:lvl6pPr>
            <a:lvl7pPr lvl="6" indent="0">
              <a:spcBef>
                <a:spcPts val="0"/>
              </a:spcBef>
              <a:buFont typeface="Arial"/>
              <a:buNone/>
              <a:defRPr sz="2400"/>
            </a:lvl7pPr>
            <a:lvl8pPr lvl="7" indent="0">
              <a:spcBef>
                <a:spcPts val="0"/>
              </a:spcBef>
              <a:buFont typeface="Arial"/>
              <a:buNone/>
              <a:defRPr sz="2400"/>
            </a:lvl8pPr>
            <a:lvl9pPr lvl="8" indent="0">
              <a:spcBef>
                <a:spcPts val="0"/>
              </a:spcBef>
              <a:buFont typeface="Arial"/>
              <a:buNone/>
              <a:defRPr sz="2400"/>
            </a:lvl9pPr>
          </a:lstStyle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Benefits of High Trust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4FD6F60-955A-44C9-A252-E1358102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4692"/>
            <a:ext cx="12192000" cy="1188720"/>
          </a:xfrm>
          <a:solidFill>
            <a:srgbClr val="B79F57"/>
          </a:solidFill>
          <a:ln>
            <a:solidFill>
              <a:srgbClr val="B79F57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Inward vs. outward mindset Outcomes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B7CDB16-16A5-4D53-B68C-43F3C558B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2100" b="1" i="1" dirty="0">
                <a:latin typeface="+mj-lt"/>
                <a:cs typeface="Calibri Light" panose="020F0302020204030204" pitchFamily="34" charset="0"/>
              </a:rPr>
              <a:t>Inward Mindset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2100" dirty="0">
                <a:latin typeface="+mj-lt"/>
                <a:cs typeface="Calibri Light" panose="020F0302020204030204" pitchFamily="34" charset="0"/>
              </a:rPr>
              <a:t>My Organization/Group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2100" dirty="0">
                <a:latin typeface="+mj-lt"/>
                <a:cs typeface="Calibri Light" panose="020F0302020204030204" pitchFamily="34" charset="0"/>
              </a:rPr>
              <a:t>My Interests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2100" dirty="0">
                <a:latin typeface="+mj-lt"/>
                <a:cs typeface="Calibri Light" panose="020F0302020204030204" pitchFamily="34" charset="0"/>
              </a:rPr>
              <a:t>Siloes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2100" dirty="0">
                <a:latin typeface="+mj-lt"/>
                <a:cs typeface="Calibri Light" panose="020F0302020204030204" pitchFamily="34" charset="0"/>
              </a:rPr>
              <a:t>Tunnel Vision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2100" b="1" i="1" dirty="0">
                <a:latin typeface="+mj-lt"/>
                <a:cs typeface="Calibri Light" panose="020F0302020204030204" pitchFamily="34" charset="0"/>
              </a:rPr>
              <a:t>Behaviors that Protect and Advance ME and MY GROUP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100" dirty="0">
              <a:latin typeface="+mj-lt"/>
              <a:cs typeface="Calibri Light" panose="020F0302020204030204" pitchFamily="34" charset="0"/>
            </a:endParaRP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100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xmlns="" id="{D354E32D-4A70-425D-9E1F-5439251A3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i="1" dirty="0">
                <a:latin typeface="+mj-lt"/>
                <a:cs typeface="Calibri Light" panose="020F0302020204030204" pitchFamily="34" charset="0"/>
              </a:rPr>
              <a:t>Outward Mindset</a:t>
            </a:r>
          </a:p>
          <a:p>
            <a:r>
              <a:rPr lang="en-US" sz="2100" dirty="0">
                <a:latin typeface="+mj-lt"/>
                <a:cs typeface="Calibri Light" panose="020F0302020204030204" pitchFamily="34" charset="0"/>
              </a:rPr>
              <a:t>The Bigger System</a:t>
            </a:r>
          </a:p>
          <a:p>
            <a:r>
              <a:rPr lang="en-US" sz="2100" dirty="0">
                <a:latin typeface="+mj-lt"/>
                <a:cs typeface="Calibri Light" panose="020F0302020204030204" pitchFamily="34" charset="0"/>
              </a:rPr>
              <a:t>Our Shared Purpose</a:t>
            </a:r>
          </a:p>
          <a:p>
            <a:r>
              <a:rPr lang="en-US" sz="2100" dirty="0">
                <a:latin typeface="+mj-lt"/>
                <a:cs typeface="Calibri Light" panose="020F0302020204030204" pitchFamily="34" charset="0"/>
              </a:rPr>
              <a:t>Collaboration</a:t>
            </a:r>
          </a:p>
          <a:p>
            <a:r>
              <a:rPr lang="en-US" sz="2100" dirty="0">
                <a:latin typeface="+mj-lt"/>
                <a:cs typeface="Calibri Light" panose="020F0302020204030204" pitchFamily="34" charset="0"/>
              </a:rPr>
              <a:t>Awareness</a:t>
            </a:r>
          </a:p>
          <a:p>
            <a:r>
              <a:rPr lang="en-US" sz="2100" b="1" i="1" dirty="0">
                <a:latin typeface="+mj-lt"/>
                <a:cs typeface="Calibri Light" panose="020F0302020204030204" pitchFamily="34" charset="0"/>
              </a:rPr>
              <a:t>Behaviors that Advance the COLLECTIVE RESULT</a:t>
            </a:r>
          </a:p>
          <a:p>
            <a:pPr marL="0" indent="0">
              <a:buNone/>
            </a:pPr>
            <a:endParaRPr lang="en-US" sz="2100" dirty="0"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64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78D0BF2-91DC-439C-BB90-E1F389A2C687}"/>
              </a:ext>
            </a:extLst>
          </p:cNvPr>
          <p:cNvSpPr/>
          <p:nvPr/>
        </p:nvSpPr>
        <p:spPr>
          <a:xfrm>
            <a:off x="1996966" y="-599090"/>
            <a:ext cx="8198068" cy="8056179"/>
          </a:xfrm>
          <a:prstGeom prst="ellipse">
            <a:avLst/>
          </a:prstGeom>
          <a:solidFill>
            <a:srgbClr val="B79F57"/>
          </a:solidFill>
          <a:ln>
            <a:solidFill>
              <a:srgbClr val="B79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0879B2-89B7-438C-A152-49CA39F407D3}"/>
              </a:ext>
            </a:extLst>
          </p:cNvPr>
          <p:cNvSpPr txBox="1"/>
          <p:nvPr/>
        </p:nvSpPr>
        <p:spPr>
          <a:xfrm>
            <a:off x="3747772" y="3194615"/>
            <a:ext cx="478304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See Others</a:t>
            </a:r>
          </a:p>
          <a:p>
            <a:pPr marL="742950" indent="-742950">
              <a:buAutoNum type="arabicParenR"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Adjust Efforts</a:t>
            </a:r>
          </a:p>
          <a:p>
            <a:pPr marL="742950" indent="-742950">
              <a:buAutoNum type="arabicParenR"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Measure Impact</a:t>
            </a:r>
          </a:p>
          <a:p>
            <a:pPr marL="742950" indent="-742950" algn="ctr">
              <a:buAutoNum type="arabicParenR"/>
            </a:pPr>
            <a:endParaRPr lang="en-US" sz="4400" b="1" dirty="0">
              <a:solidFill>
                <a:srgbClr val="B79F57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32BAA2-86FC-4D93-A8E1-79FBA532D19C}"/>
              </a:ext>
            </a:extLst>
          </p:cNvPr>
          <p:cNvSpPr txBox="1"/>
          <p:nvPr/>
        </p:nvSpPr>
        <p:spPr>
          <a:xfrm>
            <a:off x="2803263" y="1317178"/>
            <a:ext cx="658547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SAM Model for Developing a more Outward Organization</a:t>
            </a:r>
          </a:p>
          <a:p>
            <a:pPr marL="742950" indent="-742950" algn="ctr">
              <a:buAutoNum type="arabicParenR"/>
            </a:pPr>
            <a:endParaRPr lang="en-US" sz="4400" b="1" dirty="0">
              <a:solidFill>
                <a:srgbClr val="B79F5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69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78D0BF2-91DC-439C-BB90-E1F389A2C687}"/>
              </a:ext>
            </a:extLst>
          </p:cNvPr>
          <p:cNvSpPr/>
          <p:nvPr/>
        </p:nvSpPr>
        <p:spPr>
          <a:xfrm>
            <a:off x="1996966" y="-599090"/>
            <a:ext cx="8198068" cy="8056179"/>
          </a:xfrm>
          <a:prstGeom prst="ellipse">
            <a:avLst/>
          </a:prstGeom>
          <a:solidFill>
            <a:srgbClr val="B79F57"/>
          </a:solidFill>
          <a:ln>
            <a:solidFill>
              <a:srgbClr val="B79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0879B2-89B7-438C-A152-49CA39F407D3}"/>
              </a:ext>
            </a:extLst>
          </p:cNvPr>
          <p:cNvSpPr txBox="1"/>
          <p:nvPr/>
        </p:nvSpPr>
        <p:spPr>
          <a:xfrm>
            <a:off x="2806478" y="1330376"/>
            <a:ext cx="65790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In Pairs – Share your answers to the following question (~3 minutes per person):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What is one way I may see others and adjust my efforts to demonstrate leadership that aligns with my values?</a:t>
            </a:r>
          </a:p>
          <a:p>
            <a:endParaRPr lang="en-US" sz="36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54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78D0BF2-91DC-439C-BB90-E1F389A2C687}"/>
              </a:ext>
            </a:extLst>
          </p:cNvPr>
          <p:cNvSpPr/>
          <p:nvPr/>
        </p:nvSpPr>
        <p:spPr>
          <a:xfrm>
            <a:off x="1996966" y="-599090"/>
            <a:ext cx="8198068" cy="8056179"/>
          </a:xfrm>
          <a:prstGeom prst="ellipse">
            <a:avLst/>
          </a:prstGeom>
          <a:solidFill>
            <a:srgbClr val="B79F57"/>
          </a:solidFill>
          <a:ln>
            <a:solidFill>
              <a:srgbClr val="B79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983EDF-F216-45C8-91BB-8C957A6A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06358" y="239358"/>
            <a:ext cx="6379284" cy="637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22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05" descr="TextBox 5">
            <a:extLst>
              <a:ext uri="{FF2B5EF4-FFF2-40B4-BE49-F238E27FC236}">
                <a16:creationId xmlns:a16="http://schemas.microsoft.com/office/drawing/2014/main" xmlns="" id="{07902D09-CECE-4819-9265-DD17E9DC07AB}"/>
              </a:ext>
            </a:extLst>
          </p:cNvPr>
          <p:cNvSpPr/>
          <p:nvPr/>
        </p:nvSpPr>
        <p:spPr>
          <a:xfrm>
            <a:off x="1295400" y="2679744"/>
            <a:ext cx="480960" cy="677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21917" tIns="121917" rIns="121917" bIns="121917">
            <a:spAutoFit/>
          </a:bodyPr>
          <a:lstStyle>
            <a:lvl1pPr defTabSz="2438400">
              <a:defRPr sz="7400" b="0">
                <a:solidFill>
                  <a:srgbClr val="FFFFFF"/>
                </a:solidFill>
              </a:defRPr>
            </a:lvl1pPr>
          </a:lstStyle>
          <a:p>
            <a:endParaRPr sz="2800" dirty="0">
              <a:solidFill>
                <a:srgbClr val="CAE624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FB6387DE-A7E5-46EE-944F-E0C9530E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to know your values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ADBE06FD-50D7-4720-9915-BA28F30C0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rgbClr val="B79F57"/>
                </a:solidFill>
                <a:latin typeface="+mj-lt"/>
                <a:cs typeface="Calibri Light" panose="020F0302020204030204" pitchFamily="34" charset="0"/>
              </a:rPr>
              <a:t>What are your core values?</a:t>
            </a:r>
          </a:p>
          <a:p>
            <a:r>
              <a:rPr lang="en-US" sz="2800" dirty="0">
                <a:solidFill>
                  <a:srgbClr val="B79F57"/>
                </a:solidFill>
                <a:latin typeface="+mj-lt"/>
                <a:cs typeface="Calibri Light" panose="020F0302020204030204" pitchFamily="34" charset="0"/>
              </a:rPr>
              <a:t>What are the values of others?</a:t>
            </a:r>
          </a:p>
          <a:p>
            <a:r>
              <a:rPr lang="en-US" sz="2800" dirty="0">
                <a:solidFill>
                  <a:srgbClr val="B79F57"/>
                </a:solidFill>
                <a:latin typeface="+mj-lt"/>
                <a:cs typeface="Calibri Light" panose="020F0302020204030204" pitchFamily="34" charset="0"/>
              </a:rPr>
              <a:t>How can understanding your values and those of others help you lead with meaning?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665E0E3-B0B6-4EB9-9A94-7BB441DE4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6078071" y="43031"/>
            <a:ext cx="6133970" cy="6814969"/>
          </a:xfrm>
        </p:spPr>
      </p:pic>
    </p:spTree>
    <p:extLst>
      <p:ext uri="{BB962C8B-B14F-4D97-AF65-F5344CB8AC3E}">
        <p14:creationId xmlns:p14="http://schemas.microsoft.com/office/powerpoint/2010/main" val="3727572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9;p69">
            <a:extLst>
              <a:ext uri="{FF2B5EF4-FFF2-40B4-BE49-F238E27FC236}">
                <a16:creationId xmlns:a16="http://schemas.microsoft.com/office/drawing/2014/main" xmlns="" id="{CCD6E989-486F-4B78-9A3C-3A935C472814}"/>
              </a:ext>
            </a:extLst>
          </p:cNvPr>
          <p:cNvSpPr txBox="1">
            <a:spLocks/>
          </p:cNvSpPr>
          <p:nvPr/>
        </p:nvSpPr>
        <p:spPr>
          <a:xfrm>
            <a:off x="-5673167" y="1077617"/>
            <a:ext cx="20828000" cy="113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400"/>
            </a:lvl2pPr>
            <a:lvl3pPr lvl="2" indent="0">
              <a:spcBef>
                <a:spcPts val="0"/>
              </a:spcBef>
              <a:buFont typeface="Arial"/>
              <a:buNone/>
              <a:defRPr sz="2400"/>
            </a:lvl3pPr>
            <a:lvl4pPr lvl="3" indent="0">
              <a:spcBef>
                <a:spcPts val="0"/>
              </a:spcBef>
              <a:buFont typeface="Arial"/>
              <a:buNone/>
              <a:defRPr sz="2400"/>
            </a:lvl4pPr>
            <a:lvl5pPr lvl="4" indent="0">
              <a:spcBef>
                <a:spcPts val="0"/>
              </a:spcBef>
              <a:buFont typeface="Arial"/>
              <a:buNone/>
              <a:defRPr sz="2400"/>
            </a:lvl5pPr>
            <a:lvl6pPr lvl="5" indent="0">
              <a:spcBef>
                <a:spcPts val="0"/>
              </a:spcBef>
              <a:buFont typeface="Arial"/>
              <a:buNone/>
              <a:defRPr sz="2400"/>
            </a:lvl6pPr>
            <a:lvl7pPr lvl="6" indent="0">
              <a:spcBef>
                <a:spcPts val="0"/>
              </a:spcBef>
              <a:buFont typeface="Arial"/>
              <a:buNone/>
              <a:defRPr sz="2400"/>
            </a:lvl7pPr>
            <a:lvl8pPr lvl="7" indent="0">
              <a:spcBef>
                <a:spcPts val="0"/>
              </a:spcBef>
              <a:buFont typeface="Arial"/>
              <a:buNone/>
              <a:defRPr sz="2400"/>
            </a:lvl8pPr>
            <a:lvl9pPr lvl="8" indent="0">
              <a:spcBef>
                <a:spcPts val="0"/>
              </a:spcBef>
              <a:buFont typeface="Arial"/>
              <a:buNone/>
              <a:defRPr sz="2400"/>
            </a:lvl9pPr>
          </a:lstStyle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Benefits of High Trust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4FD6F60-955A-44C9-A252-E1358102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4692"/>
            <a:ext cx="12192000" cy="1188720"/>
          </a:xfrm>
          <a:solidFill>
            <a:srgbClr val="B79F57"/>
          </a:solidFill>
          <a:ln>
            <a:solidFill>
              <a:srgbClr val="B79F57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Close-out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9F8D685-F67A-4330-966C-B825A70FE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5555" y="2404334"/>
            <a:ext cx="9405257" cy="3788753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B79F57"/>
                </a:solidFill>
              </a:rPr>
              <a:t>A VUCA world needs dedicated leaders committed to their own professional growth</a:t>
            </a:r>
          </a:p>
          <a:p>
            <a:r>
              <a:rPr lang="en-US" sz="2400" b="1" dirty="0">
                <a:solidFill>
                  <a:srgbClr val="B79F57"/>
                </a:solidFill>
              </a:rPr>
              <a:t>Transformative and Compelling (T&amp;C) leaders create meaning for themselves and those they lead to overcome challenges</a:t>
            </a:r>
          </a:p>
          <a:p>
            <a:r>
              <a:rPr lang="en-US" sz="2400" b="1" dirty="0">
                <a:solidFill>
                  <a:srgbClr val="B79F57"/>
                </a:solidFill>
              </a:rPr>
              <a:t>T&amp;C leaders demonstrate BOTH high credibility (strength) and high emotional connection (warmth)</a:t>
            </a:r>
          </a:p>
          <a:p>
            <a:r>
              <a:rPr lang="en-US" sz="2400" b="1" dirty="0">
                <a:solidFill>
                  <a:srgbClr val="B79F57"/>
                </a:solidFill>
              </a:rPr>
              <a:t>T&amp;C leaders model and encourage pro-social behaviors in the workplace</a:t>
            </a:r>
          </a:p>
          <a:p>
            <a:r>
              <a:rPr lang="en-US" sz="2400" b="1" dirty="0">
                <a:solidFill>
                  <a:srgbClr val="B79F57"/>
                </a:solidFill>
              </a:rPr>
              <a:t>T&amp;C leaders utilize an ‘outward’ mindset and lead from their values; they foster an environment that encourages others to do the same</a:t>
            </a:r>
          </a:p>
          <a:p>
            <a:pPr algn="ctr"/>
            <a:endParaRPr lang="en-US" sz="2400" b="1" dirty="0">
              <a:solidFill>
                <a:srgbClr val="B79F57"/>
              </a:solidFill>
            </a:endParaRPr>
          </a:p>
          <a:p>
            <a:pPr algn="ctr"/>
            <a:endParaRPr lang="en-US" sz="2400" b="1" dirty="0">
              <a:solidFill>
                <a:srgbClr val="B79F57"/>
              </a:solidFill>
            </a:endParaRPr>
          </a:p>
          <a:p>
            <a:pPr algn="ctr"/>
            <a:endParaRPr lang="en-US" sz="2400" b="1" dirty="0">
              <a:solidFill>
                <a:srgbClr val="B79F57"/>
              </a:solidFill>
            </a:endParaRPr>
          </a:p>
          <a:p>
            <a:pPr algn="ctr"/>
            <a:endParaRPr lang="en-US" sz="2400" b="1" dirty="0">
              <a:solidFill>
                <a:srgbClr val="B79F57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B79F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09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78D0BF2-91DC-439C-BB90-E1F389A2C687}"/>
              </a:ext>
            </a:extLst>
          </p:cNvPr>
          <p:cNvSpPr/>
          <p:nvPr/>
        </p:nvSpPr>
        <p:spPr>
          <a:xfrm>
            <a:off x="1996966" y="-599090"/>
            <a:ext cx="8198068" cy="8056179"/>
          </a:xfrm>
          <a:prstGeom prst="ellipse">
            <a:avLst/>
          </a:prstGeom>
          <a:solidFill>
            <a:srgbClr val="B79F57"/>
          </a:solidFill>
          <a:ln>
            <a:solidFill>
              <a:srgbClr val="B79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0879B2-89B7-438C-A152-49CA39F407D3}"/>
              </a:ext>
            </a:extLst>
          </p:cNvPr>
          <p:cNvSpPr txBox="1"/>
          <p:nvPr/>
        </p:nvSpPr>
        <p:spPr>
          <a:xfrm>
            <a:off x="2806478" y="1751616"/>
            <a:ext cx="6579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Stay in touch! 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Dr.  Annemarie M. Spadafore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Spark!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Info@coachmespark.com</a:t>
            </a:r>
            <a:endParaRPr lang="en-US" sz="36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www.coachmespark.com</a:t>
            </a:r>
            <a:endParaRPr lang="en-US" sz="36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703-996-9310</a:t>
            </a:r>
            <a:endParaRPr lang="en-US" sz="28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endParaRPr lang="en-US" sz="3600" b="1" dirty="0">
              <a:solidFill>
                <a:srgbClr val="B79F5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6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9;p69">
            <a:extLst>
              <a:ext uri="{FF2B5EF4-FFF2-40B4-BE49-F238E27FC236}">
                <a16:creationId xmlns:a16="http://schemas.microsoft.com/office/drawing/2014/main" xmlns="" id="{CCD6E989-486F-4B78-9A3C-3A935C472814}"/>
              </a:ext>
            </a:extLst>
          </p:cNvPr>
          <p:cNvSpPr txBox="1">
            <a:spLocks/>
          </p:cNvSpPr>
          <p:nvPr/>
        </p:nvSpPr>
        <p:spPr>
          <a:xfrm>
            <a:off x="-5673167" y="1077617"/>
            <a:ext cx="20828000" cy="113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400"/>
            </a:lvl2pPr>
            <a:lvl3pPr lvl="2" indent="0">
              <a:spcBef>
                <a:spcPts val="0"/>
              </a:spcBef>
              <a:buFont typeface="Arial"/>
              <a:buNone/>
              <a:defRPr sz="2400"/>
            </a:lvl3pPr>
            <a:lvl4pPr lvl="3" indent="0">
              <a:spcBef>
                <a:spcPts val="0"/>
              </a:spcBef>
              <a:buFont typeface="Arial"/>
              <a:buNone/>
              <a:defRPr sz="2400"/>
            </a:lvl4pPr>
            <a:lvl5pPr lvl="4" indent="0">
              <a:spcBef>
                <a:spcPts val="0"/>
              </a:spcBef>
              <a:buFont typeface="Arial"/>
              <a:buNone/>
              <a:defRPr sz="2400"/>
            </a:lvl5pPr>
            <a:lvl6pPr lvl="5" indent="0">
              <a:spcBef>
                <a:spcPts val="0"/>
              </a:spcBef>
              <a:buFont typeface="Arial"/>
              <a:buNone/>
              <a:defRPr sz="2400"/>
            </a:lvl6pPr>
            <a:lvl7pPr lvl="6" indent="0">
              <a:spcBef>
                <a:spcPts val="0"/>
              </a:spcBef>
              <a:buFont typeface="Arial"/>
              <a:buNone/>
              <a:defRPr sz="2400"/>
            </a:lvl7pPr>
            <a:lvl8pPr lvl="7" indent="0">
              <a:spcBef>
                <a:spcPts val="0"/>
              </a:spcBef>
              <a:buFont typeface="Arial"/>
              <a:buNone/>
              <a:defRPr sz="2400"/>
            </a:lvl8pPr>
            <a:lvl9pPr lvl="8" indent="0">
              <a:spcBef>
                <a:spcPts val="0"/>
              </a:spcBef>
              <a:buFont typeface="Arial"/>
              <a:buNone/>
              <a:defRPr sz="2400"/>
            </a:lvl9pPr>
          </a:lstStyle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Benefits of High Trust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4FD6F60-955A-44C9-A252-E1358102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4692"/>
            <a:ext cx="12192000" cy="1188720"/>
          </a:xfrm>
          <a:solidFill>
            <a:srgbClr val="B79F57"/>
          </a:solidFill>
          <a:ln>
            <a:solidFill>
              <a:srgbClr val="B79F57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Today’s 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9F8D685-F67A-4330-966C-B825A70FE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5555" y="3091105"/>
            <a:ext cx="9405257" cy="310198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B79F57"/>
                </a:solidFill>
              </a:rPr>
              <a:t>Understanding the role of the leader in a dynamic world: How to demonstrate transformational and compelling (T&amp;C) leadership to guide a collaborative/co-creative workforce </a:t>
            </a:r>
          </a:p>
          <a:p>
            <a:pPr algn="ctr"/>
            <a:r>
              <a:rPr lang="en-US" sz="2400" b="1" dirty="0">
                <a:solidFill>
                  <a:srgbClr val="B79F57"/>
                </a:solidFill>
              </a:rPr>
              <a:t>Value-based leadership = Success: How to bring our full selves to our leadership practice, overcoming challenges and motivating others along the way</a:t>
            </a:r>
          </a:p>
          <a:p>
            <a:pPr algn="ctr"/>
            <a:r>
              <a:rPr lang="en-US" sz="2400" b="1" dirty="0">
                <a:solidFill>
                  <a:srgbClr val="B79F57"/>
                </a:solidFill>
              </a:rPr>
              <a:t>How we encourage this behavior across our workforce</a:t>
            </a:r>
          </a:p>
          <a:p>
            <a:pPr algn="ctr"/>
            <a:endParaRPr lang="en-US" sz="2400" b="1" dirty="0">
              <a:solidFill>
                <a:srgbClr val="B79F57"/>
              </a:solidFill>
            </a:endParaRPr>
          </a:p>
          <a:p>
            <a:pPr algn="ctr"/>
            <a:endParaRPr lang="en-US" sz="2400" b="1" dirty="0">
              <a:solidFill>
                <a:srgbClr val="B79F57"/>
              </a:solidFill>
            </a:endParaRPr>
          </a:p>
          <a:p>
            <a:pPr algn="ctr"/>
            <a:endParaRPr lang="en-US" sz="2400" b="1" dirty="0">
              <a:solidFill>
                <a:srgbClr val="B79F57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B79F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5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05" descr="TextBox 5">
            <a:extLst>
              <a:ext uri="{FF2B5EF4-FFF2-40B4-BE49-F238E27FC236}">
                <a16:creationId xmlns:a16="http://schemas.microsoft.com/office/drawing/2014/main" xmlns="" id="{07902D09-CECE-4819-9265-DD17E9DC07AB}"/>
              </a:ext>
            </a:extLst>
          </p:cNvPr>
          <p:cNvSpPr/>
          <p:nvPr/>
        </p:nvSpPr>
        <p:spPr>
          <a:xfrm>
            <a:off x="1295400" y="2679744"/>
            <a:ext cx="480960" cy="677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21917" tIns="121917" rIns="121917" bIns="121917">
            <a:spAutoFit/>
          </a:bodyPr>
          <a:lstStyle>
            <a:lvl1pPr defTabSz="2438400">
              <a:defRPr sz="7400" b="0">
                <a:solidFill>
                  <a:srgbClr val="FFFFFF"/>
                </a:solidFill>
              </a:defRPr>
            </a:lvl1pPr>
          </a:lstStyle>
          <a:p>
            <a:endParaRPr sz="2800" dirty="0">
              <a:solidFill>
                <a:srgbClr val="CAE624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FB6387DE-A7E5-46EE-944F-E0C9530E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VUCA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21D76266-5CA9-4511-BCA5-5D0B261DA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6096001" y="0"/>
            <a:ext cx="6096000" cy="6857999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ADBE06FD-50D7-4720-9915-BA28F30C0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8892" y="3570188"/>
            <a:ext cx="5538216" cy="219403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B79F57"/>
                </a:solidFill>
                <a:latin typeface="+mj-lt"/>
                <a:cs typeface="Calibri Light" panose="020F0302020204030204" pitchFamily="34" charset="0"/>
              </a:rPr>
              <a:t>Volatile. Uncertain. Complex. Ambiguous.</a:t>
            </a:r>
          </a:p>
          <a:p>
            <a:r>
              <a:rPr lang="en-US" sz="2800" dirty="0">
                <a:solidFill>
                  <a:srgbClr val="B79F57"/>
                </a:solidFill>
                <a:latin typeface="+mj-lt"/>
                <a:cs typeface="Calibri Light" panose="020F0302020204030204" pitchFamily="34" charset="0"/>
              </a:rPr>
              <a:t>As leaders, how do we deal with the ‘permanent white water’ of our world today?</a:t>
            </a:r>
          </a:p>
        </p:txBody>
      </p:sp>
    </p:spTree>
    <p:extLst>
      <p:ext uri="{BB962C8B-B14F-4D97-AF65-F5344CB8AC3E}">
        <p14:creationId xmlns:p14="http://schemas.microsoft.com/office/powerpoint/2010/main" val="332415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78D0BF2-91DC-439C-BB90-E1F389A2C687}"/>
              </a:ext>
            </a:extLst>
          </p:cNvPr>
          <p:cNvSpPr/>
          <p:nvPr/>
        </p:nvSpPr>
        <p:spPr>
          <a:xfrm>
            <a:off x="1996966" y="-599090"/>
            <a:ext cx="8198068" cy="8056179"/>
          </a:xfrm>
          <a:prstGeom prst="ellipse">
            <a:avLst/>
          </a:prstGeom>
          <a:solidFill>
            <a:srgbClr val="B79F57"/>
          </a:solidFill>
          <a:ln>
            <a:solidFill>
              <a:srgbClr val="B79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983EDF-F216-45C8-91BB-8C957A6A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170" y="1176779"/>
            <a:ext cx="6801840" cy="44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6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9;p69">
            <a:extLst>
              <a:ext uri="{FF2B5EF4-FFF2-40B4-BE49-F238E27FC236}">
                <a16:creationId xmlns:a16="http://schemas.microsoft.com/office/drawing/2014/main" xmlns="" id="{CCD6E989-486F-4B78-9A3C-3A935C472814}"/>
              </a:ext>
            </a:extLst>
          </p:cNvPr>
          <p:cNvSpPr txBox="1">
            <a:spLocks/>
          </p:cNvSpPr>
          <p:nvPr/>
        </p:nvSpPr>
        <p:spPr>
          <a:xfrm>
            <a:off x="-5673167" y="1077617"/>
            <a:ext cx="20828000" cy="113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400"/>
            </a:lvl2pPr>
            <a:lvl3pPr lvl="2" indent="0">
              <a:spcBef>
                <a:spcPts val="0"/>
              </a:spcBef>
              <a:buFont typeface="Arial"/>
              <a:buNone/>
              <a:defRPr sz="2400"/>
            </a:lvl3pPr>
            <a:lvl4pPr lvl="3" indent="0">
              <a:spcBef>
                <a:spcPts val="0"/>
              </a:spcBef>
              <a:buFont typeface="Arial"/>
              <a:buNone/>
              <a:defRPr sz="2400"/>
            </a:lvl4pPr>
            <a:lvl5pPr lvl="4" indent="0">
              <a:spcBef>
                <a:spcPts val="0"/>
              </a:spcBef>
              <a:buFont typeface="Arial"/>
              <a:buNone/>
              <a:defRPr sz="2400"/>
            </a:lvl5pPr>
            <a:lvl6pPr lvl="5" indent="0">
              <a:spcBef>
                <a:spcPts val="0"/>
              </a:spcBef>
              <a:buFont typeface="Arial"/>
              <a:buNone/>
              <a:defRPr sz="2400"/>
            </a:lvl6pPr>
            <a:lvl7pPr lvl="6" indent="0">
              <a:spcBef>
                <a:spcPts val="0"/>
              </a:spcBef>
              <a:buFont typeface="Arial"/>
              <a:buNone/>
              <a:defRPr sz="2400"/>
            </a:lvl7pPr>
            <a:lvl8pPr lvl="7" indent="0">
              <a:spcBef>
                <a:spcPts val="0"/>
              </a:spcBef>
              <a:buFont typeface="Arial"/>
              <a:buNone/>
              <a:defRPr sz="2400"/>
            </a:lvl8pPr>
            <a:lvl9pPr lvl="8" indent="0">
              <a:spcBef>
                <a:spcPts val="0"/>
              </a:spcBef>
              <a:buFont typeface="Arial"/>
              <a:buNone/>
              <a:defRPr sz="2400"/>
            </a:lvl9pPr>
          </a:lstStyle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Benefits of High Trust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4FD6F60-955A-44C9-A252-E1358102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4692"/>
            <a:ext cx="12192000" cy="1188720"/>
          </a:xfrm>
          <a:solidFill>
            <a:srgbClr val="B79F57"/>
          </a:solidFill>
          <a:ln>
            <a:solidFill>
              <a:srgbClr val="B79F57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Victor Frankl: A Prescient mind on today’s challenges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13A86B74-7D57-4F96-B849-B539553B84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3770437" y="2153412"/>
            <a:ext cx="4651126" cy="470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9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578D0BF2-91DC-439C-BB90-E1F389A2C687}"/>
              </a:ext>
            </a:extLst>
          </p:cNvPr>
          <p:cNvSpPr/>
          <p:nvPr/>
        </p:nvSpPr>
        <p:spPr>
          <a:xfrm>
            <a:off x="1996966" y="-599090"/>
            <a:ext cx="8198068" cy="8056179"/>
          </a:xfrm>
          <a:prstGeom prst="ellipse">
            <a:avLst/>
          </a:prstGeom>
          <a:solidFill>
            <a:srgbClr val="B79F57"/>
          </a:solidFill>
          <a:ln>
            <a:solidFill>
              <a:srgbClr val="B79F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0879B2-89B7-438C-A152-49CA39F407D3}"/>
              </a:ext>
            </a:extLst>
          </p:cNvPr>
          <p:cNvSpPr txBox="1"/>
          <p:nvPr/>
        </p:nvSpPr>
        <p:spPr>
          <a:xfrm>
            <a:off x="2357980" y="1588559"/>
            <a:ext cx="7476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“Between stimulus and response there is a </a:t>
            </a:r>
            <a:r>
              <a:rPr lang="en-US" sz="3600" b="1" dirty="0">
                <a:solidFill>
                  <a:schemeClr val="bg1"/>
                </a:solidFill>
              </a:rPr>
              <a:t>space</a:t>
            </a:r>
            <a:r>
              <a:rPr lang="en-US" sz="3600" dirty="0">
                <a:solidFill>
                  <a:schemeClr val="bg1"/>
                </a:solidFill>
              </a:rPr>
              <a:t>. In that </a:t>
            </a:r>
            <a:r>
              <a:rPr lang="en-US" sz="3600" b="1" dirty="0">
                <a:solidFill>
                  <a:schemeClr val="bg1"/>
                </a:solidFill>
              </a:rPr>
              <a:t>space</a:t>
            </a:r>
            <a:r>
              <a:rPr lang="en-US" sz="3600" dirty="0">
                <a:solidFill>
                  <a:schemeClr val="bg1"/>
                </a:solidFill>
              </a:rPr>
              <a:t> is our power to choose our </a:t>
            </a:r>
            <a:r>
              <a:rPr lang="en-US" sz="3600" b="1" dirty="0">
                <a:solidFill>
                  <a:schemeClr val="bg1"/>
                </a:solidFill>
              </a:rPr>
              <a:t>response</a:t>
            </a:r>
            <a:r>
              <a:rPr lang="en-US" sz="3600" dirty="0">
                <a:solidFill>
                  <a:schemeClr val="bg1"/>
                </a:solidFill>
              </a:rPr>
              <a:t>. In </a:t>
            </a:r>
            <a:r>
              <a:rPr lang="en-US" sz="3600" b="1" dirty="0">
                <a:solidFill>
                  <a:schemeClr val="bg1"/>
                </a:solidFill>
              </a:rPr>
              <a:t>our response lies our growth and our freedom</a:t>
            </a:r>
            <a:r>
              <a:rPr lang="en-US" sz="3600" dirty="0">
                <a:solidFill>
                  <a:schemeClr val="bg1"/>
                </a:solidFill>
              </a:rPr>
              <a:t>”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-Dr.  Victor Frankl</a:t>
            </a:r>
            <a:endParaRPr lang="en-U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1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05" descr="TextBox 5">
            <a:extLst>
              <a:ext uri="{FF2B5EF4-FFF2-40B4-BE49-F238E27FC236}">
                <a16:creationId xmlns:a16="http://schemas.microsoft.com/office/drawing/2014/main" xmlns="" id="{07902D09-CECE-4819-9265-DD17E9DC07AB}"/>
              </a:ext>
            </a:extLst>
          </p:cNvPr>
          <p:cNvSpPr/>
          <p:nvPr/>
        </p:nvSpPr>
        <p:spPr>
          <a:xfrm>
            <a:off x="1295400" y="2679744"/>
            <a:ext cx="480960" cy="677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21917" tIns="121917" rIns="121917" bIns="121917">
            <a:spAutoFit/>
          </a:bodyPr>
          <a:lstStyle>
            <a:lvl1pPr defTabSz="2438400">
              <a:defRPr sz="7400" b="0">
                <a:solidFill>
                  <a:srgbClr val="FFFFFF"/>
                </a:solidFill>
              </a:defRPr>
            </a:lvl1pPr>
          </a:lstStyle>
          <a:p>
            <a:endParaRPr sz="2800" dirty="0">
              <a:solidFill>
                <a:srgbClr val="CAE624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FB6387DE-A7E5-46EE-944F-E0C9530E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pillars of meaning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ADBE06FD-50D7-4720-9915-BA28F30C0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B79F57"/>
                </a:solidFill>
                <a:latin typeface="+mj-lt"/>
                <a:cs typeface="Calibri Light" panose="020F0302020204030204" pitchFamily="34" charset="0"/>
              </a:rPr>
              <a:t>Belonging</a:t>
            </a:r>
          </a:p>
          <a:p>
            <a:r>
              <a:rPr lang="en-US" sz="2800" dirty="0">
                <a:solidFill>
                  <a:srgbClr val="B79F57"/>
                </a:solidFill>
                <a:latin typeface="+mj-lt"/>
                <a:cs typeface="Calibri Light" panose="020F0302020204030204" pitchFamily="34" charset="0"/>
              </a:rPr>
              <a:t>Purpose </a:t>
            </a:r>
          </a:p>
          <a:p>
            <a:r>
              <a:rPr lang="en-US" sz="2800" dirty="0">
                <a:solidFill>
                  <a:srgbClr val="B79F57"/>
                </a:solidFill>
                <a:latin typeface="+mj-lt"/>
                <a:cs typeface="Calibri Light" panose="020F0302020204030204" pitchFamily="34" charset="0"/>
              </a:rPr>
              <a:t>Storytelling</a:t>
            </a:r>
          </a:p>
          <a:p>
            <a:r>
              <a:rPr lang="en-US" sz="2800" dirty="0">
                <a:solidFill>
                  <a:srgbClr val="B79F57"/>
                </a:solidFill>
                <a:latin typeface="+mj-lt"/>
                <a:cs typeface="Calibri Light" panose="020F0302020204030204" pitchFamily="34" charset="0"/>
              </a:rPr>
              <a:t>Transcendence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665E0E3-B0B6-4EB9-9A94-7BB441DE4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6078071" y="0"/>
            <a:ext cx="6133970" cy="6858000"/>
          </a:xfrm>
        </p:spPr>
      </p:pic>
    </p:spTree>
    <p:extLst>
      <p:ext uri="{BB962C8B-B14F-4D97-AF65-F5344CB8AC3E}">
        <p14:creationId xmlns:p14="http://schemas.microsoft.com/office/powerpoint/2010/main" val="130914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9;p69">
            <a:extLst>
              <a:ext uri="{FF2B5EF4-FFF2-40B4-BE49-F238E27FC236}">
                <a16:creationId xmlns:a16="http://schemas.microsoft.com/office/drawing/2014/main" xmlns="" id="{CCD6E989-486F-4B78-9A3C-3A935C472814}"/>
              </a:ext>
            </a:extLst>
          </p:cNvPr>
          <p:cNvSpPr txBox="1">
            <a:spLocks/>
          </p:cNvSpPr>
          <p:nvPr/>
        </p:nvSpPr>
        <p:spPr>
          <a:xfrm>
            <a:off x="-5673167" y="1077617"/>
            <a:ext cx="20828000" cy="113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400"/>
            </a:lvl2pPr>
            <a:lvl3pPr lvl="2" indent="0">
              <a:spcBef>
                <a:spcPts val="0"/>
              </a:spcBef>
              <a:buFont typeface="Arial"/>
              <a:buNone/>
              <a:defRPr sz="2400"/>
            </a:lvl3pPr>
            <a:lvl4pPr lvl="3" indent="0">
              <a:spcBef>
                <a:spcPts val="0"/>
              </a:spcBef>
              <a:buFont typeface="Arial"/>
              <a:buNone/>
              <a:defRPr sz="2400"/>
            </a:lvl4pPr>
            <a:lvl5pPr lvl="4" indent="0">
              <a:spcBef>
                <a:spcPts val="0"/>
              </a:spcBef>
              <a:buFont typeface="Arial"/>
              <a:buNone/>
              <a:defRPr sz="2400"/>
            </a:lvl5pPr>
            <a:lvl6pPr lvl="5" indent="0">
              <a:spcBef>
                <a:spcPts val="0"/>
              </a:spcBef>
              <a:buFont typeface="Arial"/>
              <a:buNone/>
              <a:defRPr sz="2400"/>
            </a:lvl6pPr>
            <a:lvl7pPr lvl="6" indent="0">
              <a:spcBef>
                <a:spcPts val="0"/>
              </a:spcBef>
              <a:buFont typeface="Arial"/>
              <a:buNone/>
              <a:defRPr sz="2400"/>
            </a:lvl7pPr>
            <a:lvl8pPr lvl="7" indent="0">
              <a:spcBef>
                <a:spcPts val="0"/>
              </a:spcBef>
              <a:buFont typeface="Arial"/>
              <a:buNone/>
              <a:defRPr sz="2400"/>
            </a:lvl8pPr>
            <a:lvl9pPr lvl="8" indent="0">
              <a:spcBef>
                <a:spcPts val="0"/>
              </a:spcBef>
              <a:buFont typeface="Arial"/>
              <a:buNone/>
              <a:defRPr sz="2400"/>
            </a:lvl9pPr>
          </a:lstStyle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Benefits of High Trust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4FD6F60-955A-44C9-A252-E1358102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4692"/>
            <a:ext cx="12192000" cy="1188720"/>
          </a:xfrm>
          <a:solidFill>
            <a:srgbClr val="B79F57"/>
          </a:solidFill>
          <a:ln>
            <a:solidFill>
              <a:srgbClr val="B79F57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Emily </a:t>
            </a:r>
            <a:r>
              <a:rPr lang="en-US" dirty="0" err="1">
                <a:solidFill>
                  <a:schemeClr val="bg1"/>
                </a:solidFill>
              </a:rPr>
              <a:t>Esfahani</a:t>
            </a:r>
            <a:r>
              <a:rPr lang="en-US" dirty="0">
                <a:solidFill>
                  <a:schemeClr val="bg1"/>
                </a:solidFill>
              </a:rPr>
              <a:t> Smith: Four pillars of meaning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13A86B74-7D57-4F96-B849-B539553B84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1511955" y="2654271"/>
            <a:ext cx="9168090" cy="348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5192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309</TotalTime>
  <Words>747</Words>
  <Application>Microsoft Office PowerPoint</Application>
  <PresentationFormat>Widescreen</PresentationFormat>
  <Paragraphs>114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Gill Sans MT</vt:lpstr>
      <vt:lpstr>Parcel</vt:lpstr>
      <vt:lpstr>“public service in the Selfie age”  Dr. Annemarie Spadafore </vt:lpstr>
      <vt:lpstr>Introduction</vt:lpstr>
      <vt:lpstr>Today’s agenda</vt:lpstr>
      <vt:lpstr>VUCA</vt:lpstr>
      <vt:lpstr>PowerPoint Presentation</vt:lpstr>
      <vt:lpstr>Victor Frankl: A Prescient mind on today’s challenges</vt:lpstr>
      <vt:lpstr>PowerPoint Presentation</vt:lpstr>
      <vt:lpstr>Four pillars of meaning</vt:lpstr>
      <vt:lpstr>Emily Esfahani Smith: Four pillars of meaning</vt:lpstr>
      <vt:lpstr>PowerPoint Presentation</vt:lpstr>
      <vt:lpstr>PowerPoint Presentation</vt:lpstr>
      <vt:lpstr>PowerPoint Presentation</vt:lpstr>
      <vt:lpstr>Compelling people: High Strength, High warmth</vt:lpstr>
      <vt:lpstr>Two types of high strength, high warmth</vt:lpstr>
      <vt:lpstr>Adam Grant: Givers – Matchers - takers</vt:lpstr>
      <vt:lpstr>Types of Givers and Takers</vt:lpstr>
      <vt:lpstr>PowerPoint Presentation</vt:lpstr>
      <vt:lpstr>Arbinger institute: The outward Mindset</vt:lpstr>
      <vt:lpstr>Inward vs. outward mindset</vt:lpstr>
      <vt:lpstr>Inward vs. outward mindset In action</vt:lpstr>
      <vt:lpstr>Inward vs. outward mindset Outcomes</vt:lpstr>
      <vt:lpstr>PowerPoint Presentation</vt:lpstr>
      <vt:lpstr>PowerPoint Presentation</vt:lpstr>
      <vt:lpstr>PowerPoint Presentation</vt:lpstr>
      <vt:lpstr>Get to know your values</vt:lpstr>
      <vt:lpstr>Close-out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Harmelin Media Leadership Development 2019</dc:title>
  <dc:creator>Annemarie Spadafore</dc:creator>
  <cp:lastModifiedBy>Flottman, Melissa (USMS)</cp:lastModifiedBy>
  <cp:revision>84</cp:revision>
  <cp:lastPrinted>2019-07-07T20:14:51Z</cp:lastPrinted>
  <dcterms:created xsi:type="dcterms:W3CDTF">2019-07-07T19:23:28Z</dcterms:created>
  <dcterms:modified xsi:type="dcterms:W3CDTF">2019-12-05T12:38:59Z</dcterms:modified>
</cp:coreProperties>
</file>